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  <p:sldMasterId id="2147483797" r:id="rId2"/>
  </p:sldMasterIdLst>
  <p:notesMasterIdLst>
    <p:notesMasterId r:id="rId27"/>
  </p:notesMasterIdLst>
  <p:handoutMasterIdLst>
    <p:handoutMasterId r:id="rId28"/>
  </p:handoutMasterIdLst>
  <p:sldIdLst>
    <p:sldId id="455" r:id="rId3"/>
    <p:sldId id="310" r:id="rId4"/>
    <p:sldId id="441" r:id="rId5"/>
    <p:sldId id="450" r:id="rId6"/>
    <p:sldId id="444" r:id="rId7"/>
    <p:sldId id="432" r:id="rId8"/>
    <p:sldId id="446" r:id="rId9"/>
    <p:sldId id="445" r:id="rId10"/>
    <p:sldId id="417" r:id="rId11"/>
    <p:sldId id="448" r:id="rId12"/>
    <p:sldId id="454" r:id="rId13"/>
    <p:sldId id="447" r:id="rId14"/>
    <p:sldId id="452" r:id="rId15"/>
    <p:sldId id="418" r:id="rId16"/>
    <p:sldId id="453" r:id="rId17"/>
    <p:sldId id="436" r:id="rId18"/>
    <p:sldId id="443" r:id="rId19"/>
    <p:sldId id="449" r:id="rId20"/>
    <p:sldId id="423" r:id="rId21"/>
    <p:sldId id="425" r:id="rId22"/>
    <p:sldId id="427" r:id="rId23"/>
    <p:sldId id="433" r:id="rId24"/>
    <p:sldId id="434" r:id="rId25"/>
    <p:sldId id="319" r:id="rId26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0"/>
    <a:srgbClr val="004764"/>
    <a:srgbClr val="014D6C"/>
    <a:srgbClr val="024059"/>
    <a:srgbClr val="003A59"/>
    <a:srgbClr val="03455D"/>
    <a:srgbClr val="04435B"/>
    <a:srgbClr val="05476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72" autoAdjust="0"/>
    <p:restoredTop sz="90929"/>
  </p:normalViewPr>
  <p:slideViewPr>
    <p:cSldViewPr>
      <p:cViewPr varScale="1">
        <p:scale>
          <a:sx n="110" d="100"/>
          <a:sy n="110" d="100"/>
        </p:scale>
        <p:origin x="-16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ts val="622"/>
              </a:spcAft>
              <a:buFont typeface="Arial" charset="0"/>
              <a:buChar char="•"/>
              <a:defRPr sz="1200" dirty="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Bef>
                <a:spcPct val="20000"/>
              </a:spcBef>
              <a:spcAft>
                <a:spcPts val="622"/>
              </a:spcAft>
              <a:buFont typeface="Arial" charset="0"/>
              <a:buChar char="•"/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fld id="{9E9B5360-A7B8-432E-BF15-7FF736EA39DB}" type="datetime1">
              <a:rPr lang="en-US"/>
              <a:pPr>
                <a:defRPr/>
              </a:pPr>
              <a:t>3/31/2011</a:t>
            </a:fld>
            <a:endParaRPr lang="en-US" dirty="0"/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spcAft>
                <a:spcPts val="622"/>
              </a:spcAft>
              <a:buFont typeface="Arial" charset="0"/>
              <a:buChar char="•"/>
              <a:defRPr sz="1200" dirty="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90000"/>
              </a:lnSpc>
              <a:spcBef>
                <a:spcPct val="20000"/>
              </a:spcBef>
              <a:spcAft>
                <a:spcPts val="622"/>
              </a:spcAft>
              <a:buFont typeface="Arial" charset="0"/>
              <a:buChar char="•"/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fld id="{2BD49B4F-C56F-4114-96EF-1CAEEDCF9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dirty="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dirty="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 dirty="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2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fld id="{30F693C7-C243-418B-9C1A-6B8F17BBA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1A24B-AA71-44FB-82C6-2445A4344C0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19138"/>
            <a:ext cx="4800600" cy="3600450"/>
          </a:xfrm>
          <a:solidFill>
            <a:srgbClr val="FFFFFF"/>
          </a:solidFill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1423" tIns="45713" rIns="91423" bIns="45713"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1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1D261C9-7972-4D17-8FBD-26B69F5252E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693C7-C243-418B-9C1A-6B8F17BBA742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693C7-C243-418B-9C1A-6B8F17BBA74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10977C-BF66-4F7E-B102-102DE74E50F0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24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693C7-C243-418B-9C1A-6B8F17BBA74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693C7-C243-418B-9C1A-6B8F17BBA74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693C7-C243-418B-9C1A-6B8F17BBA74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693C7-C243-418B-9C1A-6B8F17BBA74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693C7-C243-418B-9C1A-6B8F17BBA74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693C7-C243-418B-9C1A-6B8F17BBA74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F693C7-C243-418B-9C1A-6B8F17BBA74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52475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711B1A-67E5-4298-9671-F08CE7B55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BD7E-C8AB-4577-A13C-25189D77A2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4163" y="247650"/>
            <a:ext cx="205105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6250" y="247650"/>
            <a:ext cx="6005513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3694C-964F-4819-9988-1D2DA2FFC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917E7-8C62-4645-89A9-19D41BD8E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baranec\Desktop\b_top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1120775"/>
            <a:ext cx="9144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99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8607425" y="990600"/>
            <a:ext cx="3841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16" descr="citlogo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153400" y="990600"/>
            <a:ext cx="381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AE901-E6BE-48A5-9A6B-1A0F7A75CE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AC079-9D10-4030-B371-D22DCC1A73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6250" y="1174750"/>
            <a:ext cx="4014788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74750"/>
            <a:ext cx="4016375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613955-4BC5-40F0-ACA6-3FF1E25DC1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2DA47-927C-4F33-A2C8-18309062A0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12687-239C-49B7-A18C-B517FA62FD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5D71E-B117-438A-8D23-590D47B676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00D6F-DA09-45E5-BD78-943912C136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970BB-83A6-4A5F-AAA9-EDF5D555D8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1663" y="247650"/>
            <a:ext cx="554355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76250" y="1174750"/>
            <a:ext cx="8183563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05813" y="6386513"/>
            <a:ext cx="4572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100">
                <a:latin typeface="Arial" charset="0"/>
                <a:ea typeface="ＭＳ Ｐゴシック" pitchFamily="-48" charset="-128"/>
                <a:cs typeface="+mn-cs"/>
              </a:defRPr>
            </a:lvl1pPr>
          </a:lstStyle>
          <a:p>
            <a:pPr>
              <a:defRPr/>
            </a:pPr>
            <a:fld id="{8734207C-3D3F-4A1E-8C8E-0EA2C27791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23825" y="609600"/>
            <a:ext cx="15442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 smtClean="0">
                <a:latin typeface="Arial Black" pitchFamily="-48" charset="0"/>
                <a:ea typeface="ＭＳ Ｐゴシック" pitchFamily="-48" charset="-128"/>
                <a:cs typeface="+mn-cs"/>
              </a:rPr>
              <a:t>Robo-AO</a:t>
            </a:r>
            <a:r>
              <a:rPr lang="en-US" sz="1200" baseline="0" dirty="0" smtClean="0">
                <a:latin typeface="Arial Black" pitchFamily="-48" charset="0"/>
                <a:ea typeface="ＭＳ Ｐゴシック" pitchFamily="-48" charset="-128"/>
                <a:cs typeface="+mn-cs"/>
              </a:rPr>
              <a:t> at </a:t>
            </a:r>
            <a:r>
              <a:rPr lang="en-US" sz="1200" baseline="0" dirty="0" smtClean="0">
                <a:latin typeface="Arial Black" pitchFamily="-48" charset="0"/>
                <a:ea typeface="ＭＳ Ｐゴシック" pitchFamily="-48" charset="-128"/>
                <a:cs typeface="+mn-cs"/>
              </a:rPr>
              <a:t>SP</a:t>
            </a:r>
            <a:endParaRPr lang="en-US" sz="1200" dirty="0">
              <a:latin typeface="Arial Black" pitchFamily="-48" charset="0"/>
              <a:ea typeface="ＭＳ Ｐゴシック" pitchFamily="-48" charset="-128"/>
              <a:cs typeface="+mn-cs"/>
            </a:endParaRPr>
          </a:p>
        </p:txBody>
      </p:sp>
      <p:pic>
        <p:nvPicPr>
          <p:cNvPr id="7" name="Picture 7" descr="PALM-3000 Project Logo 2010"/>
          <p:cNvPicPr>
            <a:picLocks noChangeAspect="1" noChangeArrowheads="1"/>
          </p:cNvPicPr>
          <p:nvPr userDrawn="1"/>
        </p:nvPicPr>
        <p:blipFill>
          <a:blip r:embed="rId14"/>
          <a:srcRect r="82254"/>
          <a:stretch>
            <a:fillRect/>
          </a:stretch>
        </p:blipFill>
        <p:spPr bwMode="auto">
          <a:xfrm>
            <a:off x="582003" y="76200"/>
            <a:ext cx="48479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9900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Segoe UI" pitchFamily="34" charset="0"/>
          <a:cs typeface="Segoe U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Segoe UI" pitchFamily="34" charset="0"/>
          <a:cs typeface="Segoe U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Segoe UI" pitchFamily="34" charset="0"/>
          <a:cs typeface="Segoe U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Segoe UI" pitchFamily="34" charset="0"/>
          <a:cs typeface="Segoe U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Segoe UI" pitchFamily="34" charset="0"/>
          <a:cs typeface="Segoe U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430" t="5051" r="25377"/>
          <a:stretch>
            <a:fillRect/>
          </a:stretch>
        </p:blipFill>
        <p:spPr bwMode="auto">
          <a:xfrm>
            <a:off x="1752600" y="1344402"/>
            <a:ext cx="5181600" cy="5513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47650"/>
            <a:ext cx="6627813" cy="658813"/>
          </a:xfrm>
        </p:spPr>
        <p:txBody>
          <a:bodyPr/>
          <a:lstStyle/>
          <a:p>
            <a:r>
              <a:rPr lang="en-US" dirty="0" smtClean="0"/>
              <a:t>Robo-AO science programs</a:t>
            </a:r>
            <a:br>
              <a:rPr lang="en-US" dirty="0" smtClean="0"/>
            </a:br>
            <a:r>
              <a:rPr lang="en-US" dirty="0" smtClean="0"/>
              <a:t>executable in 3-year </a:t>
            </a:r>
            <a:r>
              <a:rPr lang="en-US" dirty="0" smtClean="0"/>
              <a:t>SP</a:t>
            </a:r>
            <a:r>
              <a:rPr lang="en-US" dirty="0" smtClean="0"/>
              <a:t> </a:t>
            </a:r>
            <a:r>
              <a:rPr lang="en-US" dirty="0" smtClean="0"/>
              <a:t>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High-contrast surveys</a:t>
            </a:r>
          </a:p>
          <a:p>
            <a:pPr lvl="1"/>
            <a:r>
              <a:rPr lang="en-US" dirty="0" smtClean="0"/>
              <a:t>IR excess targets as debris disk candidates</a:t>
            </a:r>
          </a:p>
          <a:p>
            <a:pPr lvl="2"/>
            <a:r>
              <a:rPr lang="en-US" dirty="0" smtClean="0"/>
              <a:t>A new view of planetary system formation via direct dynamical studies</a:t>
            </a:r>
          </a:p>
          <a:p>
            <a:r>
              <a:rPr lang="en-US" dirty="0" smtClean="0"/>
              <a:t>Astrometric planet searches</a:t>
            </a:r>
          </a:p>
          <a:p>
            <a:pPr lvl="1"/>
            <a:r>
              <a:rPr lang="en-US" dirty="0" smtClean="0"/>
              <a:t>Companions to M dwarfs, T dwarfs</a:t>
            </a:r>
          </a:p>
          <a:p>
            <a:pPr lvl="2"/>
            <a:r>
              <a:rPr lang="en-US" dirty="0" smtClean="0"/>
              <a:t>1000’s of potential substellar companions to complete low-end of the initial mass function</a:t>
            </a:r>
          </a:p>
          <a:p>
            <a:r>
              <a:rPr lang="en-US" dirty="0" smtClean="0"/>
              <a:t>Rapid transient characterization</a:t>
            </a:r>
          </a:p>
          <a:p>
            <a:pPr lvl="2"/>
            <a:r>
              <a:rPr lang="en-US" dirty="0" smtClean="0"/>
              <a:t>SNe classification</a:t>
            </a:r>
          </a:p>
          <a:p>
            <a:pPr lvl="2"/>
            <a:r>
              <a:rPr lang="en-US" dirty="0" smtClean="0"/>
              <a:t>Microlensing events</a:t>
            </a:r>
          </a:p>
          <a:p>
            <a:pPr lvl="2"/>
            <a:r>
              <a:rPr lang="en-US" dirty="0" smtClean="0"/>
              <a:t>Precursor demonstration for ultimate LSST coordination</a:t>
            </a:r>
          </a:p>
          <a:p>
            <a:r>
              <a:rPr lang="en-US" dirty="0" smtClean="0"/>
              <a:t>Large imaging surveys</a:t>
            </a:r>
          </a:p>
          <a:p>
            <a:pPr lvl="1"/>
            <a:r>
              <a:rPr lang="en-US" dirty="0" smtClean="0"/>
              <a:t>Interacting galaxies, star formation</a:t>
            </a:r>
          </a:p>
          <a:p>
            <a:pPr lvl="1"/>
            <a:r>
              <a:rPr lang="en-US" dirty="0" smtClean="0"/>
              <a:t>1000’s of new lensed quasars</a:t>
            </a:r>
          </a:p>
          <a:p>
            <a:r>
              <a:rPr lang="en-US" dirty="0" smtClean="0"/>
              <a:t>Astrometric surveys</a:t>
            </a:r>
          </a:p>
          <a:p>
            <a:pPr lvl="1"/>
            <a:r>
              <a:rPr lang="en-US" dirty="0" smtClean="0"/>
              <a:t>IMBH’s in globular clusters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… and others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AE901-E6BE-48A5-9A6B-1A0F7A75CED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Microlensing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OGLA and MOA alert over 1,000 new </a:t>
            </a:r>
            <a:r>
              <a:rPr lang="en-US" dirty="0" err="1" smtClean="0"/>
              <a:t>microlensing</a:t>
            </a:r>
            <a:r>
              <a:rPr lang="en-US" dirty="0" smtClean="0"/>
              <a:t> events each year primarily during the bulge season (May-September)</a:t>
            </a:r>
          </a:p>
          <a:p>
            <a:r>
              <a:rPr lang="en-US" dirty="0" smtClean="0"/>
              <a:t>12 </a:t>
            </a:r>
            <a:r>
              <a:rPr lang="en-US" dirty="0" err="1" smtClean="0"/>
              <a:t>Exoplanets</a:t>
            </a:r>
            <a:r>
              <a:rPr lang="en-US" dirty="0" smtClean="0"/>
              <a:t> have been discovered this way</a:t>
            </a:r>
          </a:p>
          <a:p>
            <a:r>
              <a:rPr lang="en-US" dirty="0" smtClean="0"/>
              <a:t>Better time coverage is needed</a:t>
            </a:r>
          </a:p>
          <a:p>
            <a:r>
              <a:rPr lang="en-US" dirty="0" smtClean="0"/>
              <a:t>Benefits from high resolution to reduce blending of background sources</a:t>
            </a:r>
          </a:p>
          <a:p>
            <a:r>
              <a:rPr lang="en-US" dirty="0" smtClean="0"/>
              <a:t>Does not need very wide field of view (&lt;10’)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AE901-E6BE-48A5-9A6B-1A0F7A75CED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47650"/>
            <a:ext cx="7239000" cy="658813"/>
          </a:xfrm>
        </p:spPr>
        <p:txBody>
          <a:bodyPr/>
          <a:lstStyle/>
          <a:p>
            <a:r>
              <a:rPr lang="en-US" dirty="0" smtClean="0"/>
              <a:t>Robo-AO at </a:t>
            </a:r>
            <a:r>
              <a:rPr lang="en-US" dirty="0" smtClean="0"/>
              <a:t>SP</a:t>
            </a:r>
            <a:r>
              <a:rPr lang="en-US" dirty="0" smtClean="0"/>
              <a:t> </a:t>
            </a:r>
            <a:r>
              <a:rPr lang="en-US" dirty="0" smtClean="0"/>
              <a:t>an essential step to a wide-field NIR presence on at a plateau site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371600"/>
            <a:ext cx="866775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Proven technology transportable across the Continent</a:t>
            </a:r>
          </a:p>
          <a:p>
            <a:pPr lvl="1"/>
            <a:r>
              <a:rPr lang="en-US" dirty="0" smtClean="0"/>
              <a:t>2-3 winter demonstration of Robo-AO at </a:t>
            </a:r>
            <a:r>
              <a:rPr lang="en-US" dirty="0" smtClean="0"/>
              <a:t>SP</a:t>
            </a:r>
            <a:r>
              <a:rPr lang="en-US" dirty="0" smtClean="0"/>
              <a:t> </a:t>
            </a:r>
            <a:r>
              <a:rPr lang="en-US" dirty="0" smtClean="0"/>
              <a:t>key to technology validation</a:t>
            </a:r>
          </a:p>
          <a:p>
            <a:pPr lvl="2"/>
            <a:r>
              <a:rPr lang="en-US" dirty="0" smtClean="0"/>
              <a:t>Commercial lasers, deformable mirrors, electronics, mechanisms (drives, etc.)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generation Robo-AO to have wider field correction</a:t>
            </a:r>
          </a:p>
          <a:p>
            <a:pPr lvl="1"/>
            <a:r>
              <a:rPr lang="en-US" dirty="0" smtClean="0"/>
              <a:t>Dome C, e.g., has even thinner boundary layer and larger isoplanatic </a:t>
            </a:r>
            <a:r>
              <a:rPr lang="en-US" dirty="0" smtClean="0"/>
              <a:t>angle (NGS?)</a:t>
            </a:r>
            <a:endParaRPr lang="en-US" dirty="0" smtClean="0"/>
          </a:p>
          <a:p>
            <a:pPr lvl="1"/>
            <a:r>
              <a:rPr lang="en-US" dirty="0" smtClean="0"/>
              <a:t>Robo-AO DM technology reconfigurable for wider FoV correction</a:t>
            </a:r>
          </a:p>
          <a:p>
            <a:pPr lvl="2"/>
            <a:r>
              <a:rPr lang="en-US" dirty="0" smtClean="0"/>
              <a:t>Additional of 2</a:t>
            </a:r>
            <a:r>
              <a:rPr lang="en-US" baseline="30000" dirty="0" smtClean="0"/>
              <a:t>nd</a:t>
            </a:r>
            <a:r>
              <a:rPr lang="en-US" dirty="0" smtClean="0"/>
              <a:t> DM can open available diffraction-limited field for successive telescopes</a:t>
            </a:r>
          </a:p>
          <a:p>
            <a:pPr lvl="2"/>
            <a:r>
              <a:rPr lang="en-US" dirty="0" smtClean="0"/>
              <a:t>Terminology:  Multi-Conjugate Ground-Layer AO (MCGLAO) </a:t>
            </a:r>
            <a:r>
              <a:rPr lang="en-US" sz="1100" dirty="0" smtClean="0"/>
              <a:t> (Dekany et al</a:t>
            </a:r>
            <a:r>
              <a:rPr lang="en-US" sz="1100" i="1" dirty="0" smtClean="0"/>
              <a:t>, in preparation</a:t>
            </a:r>
            <a:r>
              <a:rPr lang="en-US" sz="1100" dirty="0" smtClean="0"/>
              <a:t>)</a:t>
            </a:r>
          </a:p>
          <a:p>
            <a:pPr lvl="2"/>
            <a:r>
              <a:rPr lang="en-US" dirty="0" smtClean="0"/>
              <a:t>Mosaic detector array provides large, sensitive complement to JWST in 2020 time frame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AE901-E6BE-48A5-9A6B-1A0F7A75CED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field of view increases at Dome 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AE901-E6BE-48A5-9A6B-1A0F7A75CED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976722"/>
            <a:ext cx="7301706" cy="5881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52600" y="247650"/>
            <a:ext cx="7239000" cy="658813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DC </a:t>
            </a:r>
            <a:r>
              <a:rPr lang="en-US" dirty="0" smtClean="0">
                <a:ea typeface="ＭＳ Ｐゴシック"/>
                <a:cs typeface="ＭＳ Ｐゴシック"/>
              </a:rPr>
              <a:t>2m MCGLAO order of magnitude better than VISTA 4m for NIR survey speed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839200" cy="5105400"/>
          </a:xfrm>
        </p:spPr>
        <p:txBody>
          <a:bodyPr/>
          <a:lstStyle/>
          <a:p>
            <a:pPr marL="514350" indent="-514350">
              <a:defRPr/>
            </a:pP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Survey Speed </a:t>
            </a:r>
            <a:r>
              <a:rPr lang="en-US" dirty="0" smtClean="0">
                <a:solidFill>
                  <a:srgbClr val="000000"/>
                </a:solidFill>
                <a:latin typeface="Symbol"/>
              </a:rPr>
              <a:t>µ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 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SNR</a:t>
            </a:r>
            <a:r>
              <a:rPr lang="en-US" baseline="30000" dirty="0" smtClean="0">
                <a:ea typeface="ＭＳ Ｐゴシック"/>
                <a:cs typeface="ＭＳ Ｐゴシック"/>
                <a:sym typeface="Mathematica1"/>
              </a:rPr>
              <a:t>2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 * </a:t>
            </a:r>
            <a:r>
              <a:rPr lang="en-US" dirty="0" smtClean="0">
                <a:latin typeface="Symbol" pitchFamily="18" charset="2"/>
                <a:ea typeface="ＭＳ Ｐゴシック"/>
                <a:cs typeface="ＭＳ Ｐゴシック"/>
                <a:sym typeface="Mathematica1"/>
              </a:rPr>
              <a:t>q</a:t>
            </a:r>
            <a:r>
              <a:rPr lang="en-US" baseline="-25000" dirty="0" smtClean="0">
                <a:latin typeface="Symbol" pitchFamily="18" charset="2"/>
                <a:ea typeface="ＭＳ Ｐゴシック"/>
                <a:cs typeface="ＭＳ Ｐゴシック"/>
                <a:sym typeface="Mathematica1"/>
              </a:rPr>
              <a:t>0</a:t>
            </a:r>
            <a:r>
              <a:rPr lang="en-US" baseline="30000" dirty="0" smtClean="0">
                <a:ea typeface="ＭＳ Ｐゴシック"/>
                <a:cs typeface="ＭＳ Ｐゴシック"/>
                <a:sym typeface="Mathematica1"/>
              </a:rPr>
              <a:t>2</a:t>
            </a:r>
          </a:p>
          <a:p>
            <a:pPr marL="514350" indent="-514350">
              <a:defRPr/>
            </a:pPr>
            <a:endParaRPr lang="en-US" baseline="30000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baseline="30000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baseline="30000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baseline="30000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baseline="30000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baseline="30000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baseline="30000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baseline="30000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baseline="30000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baseline="30000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r>
              <a:rPr lang="en-US" sz="2000" dirty="0" smtClean="0">
                <a:ea typeface="ＭＳ Ｐゴシック"/>
                <a:cs typeface="ＭＳ Ｐゴシック"/>
                <a:sym typeface="Mathematica1"/>
              </a:rPr>
              <a:t>60x shorter </a:t>
            </a:r>
            <a:r>
              <a:rPr lang="en-US" sz="2000" dirty="0" smtClean="0">
                <a:ea typeface="ＭＳ Ｐゴシック"/>
                <a:cs typeface="ＭＳ Ｐゴシック"/>
                <a:sym typeface="Mathematica1"/>
              </a:rPr>
              <a:t>SP</a:t>
            </a:r>
            <a:r>
              <a:rPr lang="en-US" sz="2000" dirty="0" smtClean="0">
                <a:ea typeface="ＭＳ Ｐゴシック"/>
                <a:cs typeface="ＭＳ Ｐゴシック"/>
                <a:sym typeface="Mathematica1"/>
              </a:rPr>
              <a:t> </a:t>
            </a:r>
            <a:r>
              <a:rPr lang="en-US" sz="2000" dirty="0" smtClean="0">
                <a:ea typeface="ＭＳ Ｐゴシック"/>
                <a:cs typeface="ＭＳ Ｐゴシック"/>
                <a:sym typeface="Mathematica1"/>
              </a:rPr>
              <a:t>MCAO frame integration time avoids pixel saturation, nonlinearities, cosmic rays, and allows dithering for background subtraction</a:t>
            </a:r>
            <a:endParaRPr lang="en-US" sz="2000" baseline="30000" dirty="0" smtClean="0">
              <a:ea typeface="ＭＳ Ｐゴシック"/>
              <a:cs typeface="ＭＳ Ｐゴシック"/>
              <a:sym typeface="Mathematica1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77B482-AF8B-4F74-9D41-6C1EB32FFF3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14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2057400"/>
          <a:ext cx="8382000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1400"/>
                <a:gridCol w="1143000"/>
                <a:gridCol w="1371600"/>
                <a:gridCol w="1143000"/>
                <a:gridCol w="1143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K-band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Strehl,</a:t>
                      </a:r>
                      <a:r>
                        <a:rPr lang="en-US" sz="1600" baseline="0" dirty="0" smtClean="0"/>
                        <a:t> 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SNR</a:t>
                      </a:r>
                      <a:r>
                        <a:rPr lang="en-US" sz="1600" baseline="0" dirty="0" smtClean="0"/>
                        <a:t/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(K=22, 1 hr)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Field of</a:t>
                      </a:r>
                      <a:r>
                        <a:rPr lang="en-US" sz="1600" baseline="0" dirty="0" smtClean="0"/>
                        <a:t> View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Survey Speed</a:t>
                      </a:r>
                    </a:p>
                    <a:p>
                      <a:r>
                        <a:rPr lang="en-US" sz="1600" baseline="0" dirty="0" smtClean="0"/>
                        <a:t>(relative)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VISTA</a:t>
                      </a:r>
                      <a:r>
                        <a:rPr lang="en-US" sz="1600" baseline="0" dirty="0" smtClean="0"/>
                        <a:t> 4m SL</a:t>
                      </a:r>
                    </a:p>
                    <a:p>
                      <a:r>
                        <a:rPr lang="en-US" sz="1600" baseline="0" dirty="0" smtClean="0"/>
                        <a:t>16 VIRGO 2kx2k @ 340 mas/pix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2.3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0.77 deg</a:t>
                      </a:r>
                      <a:endParaRPr lang="en-US" sz="1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Cerro Pachon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8m MCAO “GeMS”</a:t>
                      </a:r>
                    </a:p>
                    <a:p>
                      <a:r>
                        <a:rPr lang="en-US" sz="1600" dirty="0" smtClean="0"/>
                        <a:t>4 H2RG 2kx2k @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20 mas/pix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</a:t>
                      </a:r>
                    </a:p>
                    <a:p>
                      <a:r>
                        <a:rPr lang="en-US" sz="1100" dirty="0" smtClean="0"/>
                        <a:t>(avg over 85”)</a:t>
                      </a:r>
                      <a:endParaRPr lang="en-US" sz="11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27.8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0.024</a:t>
                      </a:r>
                      <a:r>
                        <a:rPr lang="en-US" sz="1600" baseline="0" dirty="0" smtClean="0"/>
                        <a:t> deg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0.14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 </a:t>
                      </a:r>
                      <a:r>
                        <a:rPr lang="en-US" sz="1600" dirty="0" smtClean="0"/>
                        <a:t>2m AO </a:t>
                      </a:r>
                      <a:r>
                        <a:rPr lang="en-US" sz="1100" dirty="0" smtClean="0"/>
                        <a:t>(1</a:t>
                      </a:r>
                      <a:r>
                        <a:rPr lang="en-US" sz="1100" baseline="30000" dirty="0" smtClean="0"/>
                        <a:t>st</a:t>
                      </a:r>
                      <a:r>
                        <a:rPr lang="en-US" sz="1100" baseline="0" dirty="0" smtClean="0"/>
                        <a:t> </a:t>
                      </a:r>
                      <a:r>
                        <a:rPr lang="en-US" sz="1100" dirty="0" smtClean="0"/>
                        <a:t>generation)</a:t>
                      </a:r>
                      <a:endParaRPr lang="en-US" sz="1600" dirty="0" smtClean="0"/>
                    </a:p>
                    <a:p>
                      <a:r>
                        <a:rPr lang="en-US" sz="1600" dirty="0" smtClean="0"/>
                        <a:t>1 H2RG</a:t>
                      </a:r>
                      <a:r>
                        <a:rPr lang="en-US" sz="1600" baseline="0" dirty="0" smtClean="0"/>
                        <a:t> 2kx2k @100 mas/pix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0.6</a:t>
                      </a:r>
                      <a:br>
                        <a:rPr lang="en-US" sz="1600" dirty="0" smtClean="0"/>
                      </a:br>
                      <a:r>
                        <a:rPr lang="en-US" sz="1100" dirty="0" smtClean="0"/>
                        <a:t>(avg over 3.5’)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17.3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0.057 deg</a:t>
                      </a:r>
                      <a:endParaRPr lang="en-US" sz="1600" baseline="30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0.31</a:t>
                      </a:r>
                      <a:endParaRPr 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Plateau</a:t>
                      </a:r>
                      <a:r>
                        <a:rPr lang="en-US" sz="1600" baseline="0" dirty="0" smtClean="0"/>
                        <a:t> site</a:t>
                      </a:r>
                      <a:r>
                        <a:rPr lang="en-US" sz="1600" dirty="0" smtClean="0"/>
                        <a:t> 2m MCGLAO </a:t>
                      </a:r>
                      <a:r>
                        <a:rPr lang="en-US" sz="1100" dirty="0" smtClean="0"/>
                        <a:t>(2</a:t>
                      </a:r>
                      <a:r>
                        <a:rPr lang="en-US" sz="1100" baseline="30000" dirty="0" smtClean="0"/>
                        <a:t>nd</a:t>
                      </a:r>
                      <a:r>
                        <a:rPr lang="en-US" sz="1100" dirty="0" smtClean="0"/>
                        <a:t> generation)</a:t>
                      </a:r>
                      <a:endParaRPr lang="en-US" sz="1600" dirty="0" smtClean="0"/>
                    </a:p>
                    <a:p>
                      <a:r>
                        <a:rPr lang="en-US" sz="1600" baseline="0" dirty="0" smtClean="0"/>
                        <a:t>25 H2RG 2kx2k @150 mas/pix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</a:t>
                      </a:r>
                    </a:p>
                    <a:p>
                      <a:r>
                        <a:rPr lang="en-US" sz="1100" dirty="0" smtClean="0"/>
                        <a:t>(avg over 30’)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13.4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0.43 deg</a:t>
                      </a:r>
                      <a:endParaRPr lang="en-US" sz="1600" baseline="30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10.4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wider field correction allows…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Transit search in young stellar clusters</a:t>
            </a:r>
            <a:br>
              <a:rPr lang="en-US" dirty="0" smtClean="0"/>
            </a:br>
            <a:r>
              <a:rPr lang="en-US" dirty="0" smtClean="0"/>
              <a:t>(early planet formation and frequencies of planets in cluster environment)</a:t>
            </a:r>
          </a:p>
          <a:p>
            <a:r>
              <a:rPr lang="en-US" dirty="0" smtClean="0"/>
              <a:t>Does not have the restrictions of </a:t>
            </a:r>
            <a:r>
              <a:rPr lang="en-US" dirty="0" err="1" smtClean="0"/>
              <a:t>Keppler</a:t>
            </a:r>
            <a:r>
              <a:rPr lang="en-US" dirty="0" smtClean="0"/>
              <a:t> (Faint stars and northern sky)</a:t>
            </a:r>
          </a:p>
          <a:p>
            <a:r>
              <a:rPr lang="en-US" dirty="0" smtClean="0"/>
              <a:t>Antarctica has a much better window function than </a:t>
            </a:r>
            <a:r>
              <a:rPr lang="en-US" dirty="0" err="1" smtClean="0"/>
              <a:t>SuperWASP</a:t>
            </a:r>
            <a:r>
              <a:rPr lang="en-US" dirty="0" smtClean="0"/>
              <a:t> and </a:t>
            </a:r>
            <a:r>
              <a:rPr lang="en-US" dirty="0" err="1" smtClean="0"/>
              <a:t>HATNet</a:t>
            </a:r>
            <a:r>
              <a:rPr lang="en-US" dirty="0" smtClean="0"/>
              <a:t> which lead to better parameter space and resolution of eclipsing binaries contaminations (Braun et al. 2009)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AE901-E6BE-48A5-9A6B-1A0F7A75CED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Robo-AO acknowledgements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0" y="4724400"/>
            <a:ext cx="9144000" cy="21336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dirty="0" smtClean="0"/>
              <a:t>Partially funded by the National Science Foundation.</a:t>
            </a:r>
          </a:p>
          <a:p>
            <a:pPr algn="ctr">
              <a:buFont typeface="Arial" pitchFamily="34" charset="0"/>
              <a:buNone/>
            </a:pPr>
            <a:endParaRPr lang="en-US" sz="2400" dirty="0" smtClean="0"/>
          </a:p>
          <a:p>
            <a:pPr algn="ctr">
              <a:buFont typeface="Arial" pitchFamily="34" charset="0"/>
              <a:buNone/>
            </a:pPr>
            <a:r>
              <a:rPr lang="en-US" sz="3600" b="1" dirty="0" smtClean="0"/>
              <a:t>http://www.astro.caltech.edu/Robo-AO/</a:t>
            </a:r>
          </a:p>
        </p:txBody>
      </p:sp>
      <p:pic>
        <p:nvPicPr>
          <p:cNvPr id="33796" name="Picture 2" descr="C:\Robo-AO\Photography\Lab_May_2010\Te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713" y="1714500"/>
            <a:ext cx="8664575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8228013" cy="658813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sz="1600" dirty="0" smtClean="0"/>
              <a:t>N. Law, S. Kulkarni, R. Dekany, et al.,</a:t>
            </a:r>
            <a:r>
              <a:rPr lang="en-US" sz="1600" dirty="0" smtClean="0"/>
              <a:t>“The Palomar Transient Factory: System Overview, Performance, and First Results”,</a:t>
            </a:r>
            <a:r>
              <a:rPr lang="da-DK" sz="1600" dirty="0" smtClean="0"/>
              <a:t> PASP </a:t>
            </a:r>
            <a:r>
              <a:rPr lang="da-DK" sz="1600" b="1" dirty="0" smtClean="0"/>
              <a:t>121</a:t>
            </a:r>
            <a:r>
              <a:rPr lang="da-DK" sz="1600" dirty="0" smtClean="0"/>
              <a:t> 1395L, 2009.</a:t>
            </a:r>
          </a:p>
          <a:p>
            <a:r>
              <a:rPr lang="en-US" sz="1600" dirty="0" smtClean="0"/>
              <a:t>Seifahrt and Käufl, “High precision radial velocity measurements in the infrared - A first assessment of the RV stability of CRIRES”, A&amp;A </a:t>
            </a:r>
            <a:r>
              <a:rPr lang="en-US" sz="1600" b="1" dirty="0" smtClean="0"/>
              <a:t>491</a:t>
            </a:r>
            <a:r>
              <a:rPr lang="en-US" sz="1600" dirty="0" smtClean="0"/>
              <a:t> (3) 929-939 (2008)</a:t>
            </a:r>
          </a:p>
          <a:p>
            <a:r>
              <a:rPr lang="en-US" sz="1600" dirty="0" smtClean="0"/>
              <a:t>T. Travouillon, L. Jolissaint, M. C. B. Ashley, J. S. Lawrence, and J. W. V. Storey, “Overcoming the Boundary Layer Turbulence at Dome C: Ground-Layer Adaptive Optics versus Tower,” PASP, </a:t>
            </a:r>
            <a:r>
              <a:rPr lang="en-US" sz="1600" b="1" dirty="0" smtClean="0"/>
              <a:t>121</a:t>
            </a:r>
            <a:r>
              <a:rPr lang="en-US" sz="1600" dirty="0" smtClean="0"/>
              <a:t>:668-679, 2009 June.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AE901-E6BE-48A5-9A6B-1A0F7A75CED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B12687-239C-49B7-A18C-B517FA62FD8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36525"/>
            <a:ext cx="9131300" cy="823913"/>
          </a:xfrm>
        </p:spPr>
        <p:txBody>
          <a:bodyPr rIns="132080"/>
          <a:lstStyle/>
          <a:p>
            <a:r>
              <a:rPr lang="en-US" sz="3200" dirty="0" smtClean="0"/>
              <a:t>Robo-AO Survey Programs - Lensed Quasars</a:t>
            </a:r>
          </a:p>
        </p:txBody>
      </p:sp>
      <p:sp>
        <p:nvSpPr>
          <p:cNvPr id="18435" name="Rectangle 9"/>
          <p:cNvSpPr>
            <a:spLocks/>
          </p:cNvSpPr>
          <p:nvPr/>
        </p:nvSpPr>
        <p:spPr bwMode="auto">
          <a:xfrm>
            <a:off x="3733800" y="1874838"/>
            <a:ext cx="5308600" cy="42973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03200" indent="-203200">
              <a:spcBef>
                <a:spcPts val="500"/>
              </a:spcBef>
              <a:buSzPct val="12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By observing lensed quasars, we can model  the mass distribution within a galaxy: tells us about the dark matter distribution</a:t>
            </a:r>
          </a:p>
          <a:p>
            <a:pPr marL="203200" indent="-203200">
              <a:spcBef>
                <a:spcPts val="500"/>
              </a:spcBef>
              <a:buSzPct val="125000"/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  <a:cs typeface="Arial" pitchFamily="34" charset="0"/>
            </a:endParaRPr>
          </a:p>
          <a:p>
            <a:pPr marL="203200" indent="-203200">
              <a:spcBef>
                <a:spcPts val="500"/>
              </a:spcBef>
              <a:buSzPct val="12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Currently there  are ~100 known lenses, and 10,000++ known candidates</a:t>
            </a:r>
          </a:p>
          <a:p>
            <a:pPr marL="203200" indent="-203200">
              <a:spcBef>
                <a:spcPts val="500"/>
              </a:spcBef>
              <a:buSzPct val="125000"/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  <a:cs typeface="Arial" pitchFamily="34" charset="0"/>
            </a:endParaRPr>
          </a:p>
          <a:p>
            <a:pPr marL="203200" indent="-203200">
              <a:spcBef>
                <a:spcPts val="500"/>
              </a:spcBef>
              <a:buSzPct val="125000"/>
              <a:buFont typeface="Arial" pitchFamily="34" charset="0"/>
              <a:buChar char="•"/>
            </a:pPr>
            <a:r>
              <a:rPr lang="en-US" sz="2200" b="1" dirty="0">
                <a:solidFill>
                  <a:prstClr val="black"/>
                </a:solidFill>
                <a:cs typeface="Arial" pitchFamily="34" charset="0"/>
              </a:rPr>
              <a:t>Using Robo-AO and a few months of observing we can expand the number of known lenses by factor of 10 or more</a:t>
            </a:r>
          </a:p>
          <a:p>
            <a:pPr marL="203200" indent="-203200">
              <a:spcBef>
                <a:spcPts val="500"/>
              </a:spcBef>
              <a:buSzPct val="125000"/>
              <a:buFont typeface="Arial" pitchFamily="34" charset="0"/>
              <a:buChar char="•"/>
            </a:pPr>
            <a:endParaRPr lang="en-US" sz="2200" dirty="0">
              <a:solidFill>
                <a:prstClr val="black"/>
              </a:solidFill>
              <a:cs typeface="Arial" pitchFamily="34" charset="0"/>
            </a:endParaRPr>
          </a:p>
          <a:p>
            <a:pPr marL="203200" indent="-203200">
              <a:spcBef>
                <a:spcPts val="500"/>
              </a:spcBef>
              <a:buSzPct val="125000"/>
              <a:buFont typeface="Arial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Follow up for time delays / dynamics</a:t>
            </a:r>
          </a:p>
        </p:txBody>
      </p:sp>
      <p:pic>
        <p:nvPicPr>
          <p:cNvPr id="18436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7650" y="2209800"/>
            <a:ext cx="3359150" cy="311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304800" y="54864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prstClr val="black"/>
                </a:solidFill>
                <a:cs typeface="Arial" pitchFamily="34" charset="0"/>
              </a:rPr>
              <a:t>Einstein Cross (HST)</a:t>
            </a:r>
          </a:p>
          <a:p>
            <a:pPr algn="ctr"/>
            <a:r>
              <a:rPr lang="en-US" sz="1800" dirty="0">
                <a:solidFill>
                  <a:prstClr val="black"/>
                </a:solidFill>
                <a:cs typeface="Arial" pitchFamily="34" charset="0"/>
              </a:rPr>
              <a:t>(1.6 arc sec top to bottom)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11430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sz="3200" dirty="0" smtClean="0">
                <a:solidFill>
                  <a:srgbClr val="00B0F0"/>
                </a:solidFill>
                <a:ea typeface="ＭＳ Ｐゴシック"/>
                <a:cs typeface="ＭＳ Ｐゴシック"/>
              </a:rPr>
              <a:t>Robo-AO at South Pole Station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828800"/>
            <a:ext cx="8382000" cy="4419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Tony Travouillon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Thirty Meter Telescope / </a:t>
            </a:r>
            <a:r>
              <a:rPr lang="en-US" dirty="0" smtClean="0">
                <a:ea typeface="ＭＳ Ｐゴシック"/>
                <a:cs typeface="ＭＳ Ｐゴシック"/>
              </a:rPr>
              <a:t>Caltech</a:t>
            </a:r>
          </a:p>
          <a:p>
            <a:pPr>
              <a:spcAft>
                <a:spcPts val="600"/>
              </a:spcAft>
            </a:pPr>
            <a:endParaRPr lang="en-US" dirty="0" smtClean="0">
              <a:ea typeface="ＭＳ Ｐゴシック"/>
              <a:cs typeface="ＭＳ Ｐゴシック"/>
            </a:endParaRPr>
          </a:p>
          <a:p>
            <a:pPr>
              <a:spcAft>
                <a:spcPts val="600"/>
              </a:spcAft>
            </a:pPr>
            <a:r>
              <a:rPr lang="en-US" dirty="0" smtClean="0">
                <a:ea typeface="ＭＳ Ｐゴシック"/>
                <a:cs typeface="ＭＳ Ｐゴシック"/>
              </a:rPr>
              <a:t> Richard Dekany</a:t>
            </a:r>
            <a:endParaRPr lang="en-US" sz="1800" dirty="0" smtClean="0">
              <a:ea typeface="ＭＳ Ｐゴシック"/>
              <a:cs typeface="ＭＳ Ｐゴシック"/>
            </a:endParaRPr>
          </a:p>
          <a:p>
            <a:r>
              <a:rPr lang="en-US" sz="1800" dirty="0" smtClean="0">
                <a:ea typeface="ＭＳ Ｐゴシック"/>
                <a:cs typeface="ＭＳ Ｐゴシック"/>
              </a:rPr>
              <a:t>Associate Director for Instrumentation Development, COO</a:t>
            </a:r>
          </a:p>
          <a:p>
            <a:r>
              <a:rPr lang="en-US" sz="1800" dirty="0" smtClean="0">
                <a:ea typeface="ＭＳ Ｐゴシック"/>
                <a:cs typeface="ＭＳ Ｐゴシック"/>
              </a:rPr>
              <a:t>Principal Investigator, PALM-3000 Adaptive Optics System</a:t>
            </a:r>
          </a:p>
          <a:p>
            <a:endParaRPr lang="en-US" sz="1800" dirty="0" smtClean="0">
              <a:ea typeface="ＭＳ Ｐゴシック"/>
              <a:cs typeface="ＭＳ Ｐゴシック"/>
            </a:endParaRPr>
          </a:p>
          <a:p>
            <a:r>
              <a:rPr lang="en-US" dirty="0" smtClean="0">
                <a:ea typeface="ＭＳ Ｐゴシック"/>
                <a:cs typeface="ＭＳ Ｐゴシック"/>
              </a:rPr>
              <a:t> Christoph Baranec</a:t>
            </a:r>
          </a:p>
          <a:p>
            <a:r>
              <a:rPr lang="en-US" sz="1800" dirty="0" smtClean="0">
                <a:ea typeface="ＭＳ Ｐゴシック"/>
                <a:cs typeface="ＭＳ Ｐゴシック"/>
              </a:rPr>
              <a:t>Principal Investigator, Robo-AO</a:t>
            </a:r>
          </a:p>
          <a:p>
            <a:endParaRPr lang="en-US" sz="1800" dirty="0" smtClean="0">
              <a:ea typeface="ＭＳ Ｐゴシック"/>
              <a:cs typeface="ＭＳ Ｐゴシック"/>
            </a:endParaRPr>
          </a:p>
          <a:p>
            <a:r>
              <a:rPr lang="en-US" sz="1800" dirty="0" smtClean="0">
                <a:ea typeface="ＭＳ Ｐゴシック"/>
                <a:cs typeface="ＭＳ Ｐゴシック"/>
              </a:rPr>
              <a:t>California Institute of Technology</a:t>
            </a:r>
          </a:p>
          <a:p>
            <a:endParaRPr lang="en-US" sz="1600" dirty="0" smtClean="0">
              <a:ea typeface="ＭＳ Ｐゴシック"/>
              <a:cs typeface="ＭＳ Ｐゴシック"/>
            </a:endParaRPr>
          </a:p>
          <a:p>
            <a:endParaRPr lang="en-US" sz="1600" dirty="0" smtClean="0">
              <a:ea typeface="ＭＳ Ｐゴシック"/>
              <a:cs typeface="ＭＳ Ｐゴシック"/>
            </a:endParaRPr>
          </a:p>
          <a:p>
            <a:r>
              <a:rPr lang="en-US" sz="1600" dirty="0" smtClean="0">
                <a:ea typeface="ＭＳ Ｐゴシック"/>
                <a:cs typeface="ＭＳ Ｐゴシック"/>
              </a:rPr>
              <a:t>25 March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20485" name="Picture 2" descr="C:\Users\baranec\Desktop\sn2006gy_3panel.jpg"/>
          <p:cNvPicPr>
            <a:picLocks noChangeAspect="1" noChangeArrowheads="1"/>
          </p:cNvPicPr>
          <p:nvPr/>
        </p:nvPicPr>
        <p:blipFill>
          <a:blip r:embed="rId3"/>
          <a:srcRect l="18089"/>
          <a:stretch>
            <a:fillRect/>
          </a:stretch>
        </p:blipFill>
        <p:spPr bwMode="auto">
          <a:xfrm>
            <a:off x="0" y="333375"/>
            <a:ext cx="9144000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152400" y="457200"/>
            <a:ext cx="35052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dirty="0" smtClean="0">
                <a:solidFill>
                  <a:prstClr val="white"/>
                </a:solidFill>
                <a:cs typeface="Arial" pitchFamily="34" charset="0"/>
              </a:rPr>
              <a:t>2006GY </a:t>
            </a:r>
          </a:p>
          <a:p>
            <a:r>
              <a:rPr lang="en-US" sz="2000" dirty="0" smtClean="0">
                <a:solidFill>
                  <a:prstClr val="white"/>
                </a:solidFill>
                <a:cs typeface="Arial" pitchFamily="34" charset="0"/>
              </a:rPr>
              <a:t>Optical Transient resolved with Lick AO system</a:t>
            </a:r>
            <a:endParaRPr lang="en-US" sz="4000" dirty="0">
              <a:solidFill>
                <a:prstClr val="white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5"/>
          <p:cNvSpPr>
            <a:spLocks noGrp="1" noChangeArrowheads="1"/>
          </p:cNvSpPr>
          <p:nvPr>
            <p:ph type="title"/>
          </p:nvPr>
        </p:nvSpPr>
        <p:spPr/>
        <p:txBody>
          <a:bodyPr rIns="132080"/>
          <a:lstStyle/>
          <a:p>
            <a:r>
              <a:rPr lang="en-US" sz="2800" dirty="0" smtClean="0"/>
              <a:t>Palomar test demonstrates very high contrast possible with 2m-class telescope</a:t>
            </a:r>
            <a:endParaRPr lang="en-US" dirty="0" smtClean="0"/>
          </a:p>
        </p:txBody>
      </p:sp>
      <p:pic>
        <p:nvPicPr>
          <p:cNvPr id="2253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882775"/>
            <a:ext cx="5930900" cy="3892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2532" name="Rectangle 10"/>
          <p:cNvSpPr>
            <a:spLocks/>
          </p:cNvSpPr>
          <p:nvPr/>
        </p:nvSpPr>
        <p:spPr bwMode="auto">
          <a:xfrm>
            <a:off x="6197600" y="1768475"/>
            <a:ext cx="2857500" cy="4479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spcBef>
                <a:spcPts val="1000"/>
              </a:spcBef>
            </a:pPr>
            <a:r>
              <a:rPr lang="en-US" sz="2200" dirty="0">
                <a:solidFill>
                  <a:prstClr val="black"/>
                </a:solidFill>
                <a:latin typeface="Arial Bold" pitchFamily="34" charset="0"/>
                <a:cs typeface="Arial Bold" pitchFamily="34" charset="0"/>
                <a:sym typeface="Arial Bold" pitchFamily="34" charset="0"/>
              </a:rPr>
              <a:t>3 planets around HR 8799</a:t>
            </a:r>
          </a:p>
          <a:p>
            <a:pPr>
              <a:spcBef>
                <a:spcPts val="1000"/>
              </a:spcBef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Image taken with 1.5m portion of P200 w. PALMAO</a:t>
            </a:r>
          </a:p>
          <a:p>
            <a:pPr>
              <a:spcBef>
                <a:spcPts val="1000"/>
              </a:spcBef>
            </a:pPr>
            <a:r>
              <a:rPr lang="en-US" sz="2200" dirty="0">
                <a:solidFill>
                  <a:prstClr val="black"/>
                </a:solidFill>
                <a:cs typeface="Arial" pitchFamily="34" charset="0"/>
              </a:rPr>
              <a:t>Vortex coronagraph for high-contrast imaging</a:t>
            </a:r>
          </a:p>
          <a:p>
            <a:pPr algn="r">
              <a:spcBef>
                <a:spcPts val="1000"/>
              </a:spcBef>
            </a:pPr>
            <a:r>
              <a:rPr lang="en-US" dirty="0">
                <a:solidFill>
                  <a:prstClr val="black"/>
                </a:solidFill>
                <a:cs typeface="Arial" pitchFamily="34" charset="0"/>
              </a:rPr>
              <a:t>Serabyn et al. Nature 2010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29699" name="Picture 2" descr="http://www.astro.caltech.edu/Robo-AO/images/Robo-AO_laser_clouds.jpg"/>
          <p:cNvPicPr>
            <a:picLocks noChangeAspect="1" noChangeArrowheads="1"/>
          </p:cNvPicPr>
          <p:nvPr/>
        </p:nvPicPr>
        <p:blipFill>
          <a:blip r:embed="rId3"/>
          <a:srcRect l="25464" r="6642"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 descr="http://www.astro.caltech.edu/Robo-AO/images/lgs_10.jpg"/>
          <p:cNvPicPr>
            <a:picLocks noChangeAspect="1" noChangeArrowheads="1"/>
          </p:cNvPicPr>
          <p:nvPr/>
        </p:nvPicPr>
        <p:blipFill>
          <a:blip r:embed="rId4"/>
          <a:srcRect l="11667"/>
          <a:stretch>
            <a:fillRect/>
          </a:stretch>
        </p:blipFill>
        <p:spPr bwMode="auto">
          <a:xfrm>
            <a:off x="0" y="0"/>
            <a:ext cx="40386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itle 1"/>
          <p:cNvSpPr>
            <a:spLocks noGrp="1"/>
          </p:cNvSpPr>
          <p:nvPr>
            <p:ph type="title"/>
          </p:nvPr>
        </p:nvSpPr>
        <p:spPr>
          <a:xfrm>
            <a:off x="-533400" y="5715000"/>
            <a:ext cx="9677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UV Laser at the P60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None/>
            </a:pPr>
            <a:endParaRPr lang="en-US" dirty="0" smtClean="0"/>
          </a:p>
        </p:txBody>
      </p:sp>
      <p:pic>
        <p:nvPicPr>
          <p:cNvPr id="30723" name="Picture 2" descr="http://www.astro.caltech.edu/Robo-AO/images/Robo-AO_laser_clouds.jpg"/>
          <p:cNvPicPr>
            <a:picLocks noChangeAspect="1" noChangeArrowheads="1"/>
          </p:cNvPicPr>
          <p:nvPr/>
        </p:nvPicPr>
        <p:blipFill>
          <a:blip r:embed="rId3"/>
          <a:srcRect l="25464" r="6642"/>
          <a:stretch>
            <a:fillRect/>
          </a:stretch>
        </p:blipFill>
        <p:spPr bwMode="auto">
          <a:xfrm>
            <a:off x="2133600" y="0"/>
            <a:ext cx="701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www.astro.caltech.edu/Robo-AO/images/lgs_10.jpg"/>
          <p:cNvPicPr>
            <a:picLocks noChangeAspect="1" noChangeArrowheads="1"/>
          </p:cNvPicPr>
          <p:nvPr/>
        </p:nvPicPr>
        <p:blipFill>
          <a:blip r:embed="rId4"/>
          <a:srcRect l="11667"/>
          <a:stretch>
            <a:fillRect/>
          </a:stretch>
        </p:blipFill>
        <p:spPr bwMode="auto">
          <a:xfrm>
            <a:off x="0" y="0"/>
            <a:ext cx="4038600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itle 1"/>
          <p:cNvSpPr>
            <a:spLocks noGrp="1"/>
          </p:cNvSpPr>
          <p:nvPr>
            <p:ph type="title"/>
          </p:nvPr>
        </p:nvSpPr>
        <p:spPr>
          <a:xfrm>
            <a:off x="-533400" y="5715000"/>
            <a:ext cx="9677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UV Laser at the P60</a:t>
            </a:r>
          </a:p>
        </p:txBody>
      </p:sp>
      <p:pic>
        <p:nvPicPr>
          <p:cNvPr id="307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838" y="1296988"/>
            <a:ext cx="81883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5"/>
          <p:cNvSpPr>
            <a:spLocks noChangeArrowheads="1"/>
          </p:cNvSpPr>
          <p:nvPr/>
        </p:nvSpPr>
        <p:spPr bwMode="auto">
          <a:xfrm>
            <a:off x="4648200" y="1143000"/>
            <a:ext cx="4416425" cy="4419600"/>
          </a:xfrm>
          <a:prstGeom prst="rect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285750" indent="-285750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AutoNum type="arabicPeriod" startAt="2"/>
            </a:pPr>
            <a:endParaRPr lang="en-US" dirty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0"/>
            <a:ext cx="6838950" cy="658813"/>
          </a:xfrm>
        </p:spPr>
        <p:txBody>
          <a:bodyPr/>
          <a:lstStyle/>
          <a:p>
            <a:r>
              <a:rPr lang="en-US" sz="2000" dirty="0" smtClean="0">
                <a:ea typeface="ＭＳ Ｐゴシック"/>
                <a:cs typeface="ＭＳ Ｐゴシック"/>
              </a:rPr>
              <a:t>PALM-3000 Shack-Hartmann WFS reusable for</a:t>
            </a:r>
            <a:br>
              <a:rPr lang="en-US" sz="2000" dirty="0" smtClean="0">
                <a:ea typeface="ＭＳ Ｐゴシック"/>
                <a:cs typeface="ＭＳ Ｐゴシック"/>
              </a:rPr>
            </a:br>
            <a:r>
              <a:rPr lang="en-US" sz="2000" dirty="0" smtClean="0">
                <a:ea typeface="ＭＳ Ｐゴシック"/>
                <a:cs typeface="ＭＳ Ｐゴシック"/>
              </a:rPr>
              <a:t>NPX 2m AO with N = 64 subapertures across pupil</a:t>
            </a:r>
          </a:p>
        </p:txBody>
      </p:sp>
      <p:grpSp>
        <p:nvGrpSpPr>
          <p:cNvPr id="28676" name="Group 13"/>
          <p:cNvGrpSpPr>
            <a:grpSpLocks noChangeAspect="1"/>
          </p:cNvGrpSpPr>
          <p:nvPr/>
        </p:nvGrpSpPr>
        <p:grpSpPr bwMode="auto">
          <a:xfrm>
            <a:off x="92075" y="1143000"/>
            <a:ext cx="4419600" cy="4408488"/>
            <a:chOff x="2112" y="672"/>
            <a:chExt cx="3467" cy="3458"/>
          </a:xfrm>
        </p:grpSpPr>
        <p:pic>
          <p:nvPicPr>
            <p:cNvPr id="28684" name="Picture 9" descr="s8_pupi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12" y="672"/>
              <a:ext cx="1739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5" name="Picture 10" descr="s16_pupi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40" y="672"/>
              <a:ext cx="1739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6" name="Picture 11" descr="s32_pupi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12" y="2400"/>
              <a:ext cx="1739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7" name="Picture 12" descr="s64_pupil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40" y="2400"/>
              <a:ext cx="1739" cy="1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677" name="Group 12"/>
          <p:cNvGrpSpPr>
            <a:grpSpLocks noChangeAspect="1"/>
          </p:cNvGrpSpPr>
          <p:nvPr/>
        </p:nvGrpSpPr>
        <p:grpSpPr bwMode="auto">
          <a:xfrm>
            <a:off x="4635500" y="1143000"/>
            <a:ext cx="4419600" cy="4419600"/>
            <a:chOff x="2112" y="672"/>
            <a:chExt cx="3455" cy="3455"/>
          </a:xfrm>
        </p:grpSpPr>
        <p:pic>
          <p:nvPicPr>
            <p:cNvPr id="28680" name="Picture 7" descr="s8_image_plan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112" y="672"/>
              <a:ext cx="1727" cy="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1" name="Picture 9" descr="s16_image_plane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840" y="672"/>
              <a:ext cx="1727" cy="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2" name="Picture 10" descr="s32_image_plane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112" y="2400"/>
              <a:ext cx="1727" cy="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3" name="Picture 11" descr="s64_image_plane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3840" y="2400"/>
              <a:ext cx="1727" cy="1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678" name="TextBox 13"/>
          <p:cNvSpPr txBox="1">
            <a:spLocks noChangeArrowheads="1"/>
          </p:cNvSpPr>
          <p:nvPr/>
        </p:nvSpPr>
        <p:spPr bwMode="auto">
          <a:xfrm>
            <a:off x="609600" y="56388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/>
              <a:t>Microlens arrays imaged with a CMOS alignment camera</a:t>
            </a:r>
          </a:p>
        </p:txBody>
      </p:sp>
      <p:sp>
        <p:nvSpPr>
          <p:cNvPr id="28679" name="TextBox 14"/>
          <p:cNvSpPr txBox="1">
            <a:spLocks noChangeArrowheads="1"/>
          </p:cNvSpPr>
          <p:nvPr/>
        </p:nvSpPr>
        <p:spPr bwMode="auto">
          <a:xfrm>
            <a:off x="5105400" y="56388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</a:pPr>
            <a:r>
              <a:rPr lang="en-US" dirty="0"/>
              <a:t>Shack-Hartmann spots imaged with the CCD-50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rot="5400000" flipH="1" flipV="1">
            <a:off x="4457700" y="4991100"/>
            <a:ext cx="1143000" cy="1066800"/>
          </a:xfrm>
          <a:prstGeom prst="straightConnector1">
            <a:avLst/>
          </a:prstGeom>
          <a:noFill/>
          <a:ln w="31750" cap="flat" cmpd="sng" algn="ctr">
            <a:solidFill>
              <a:srgbClr val="00B0F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352800" y="6172200"/>
            <a:ext cx="2736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NPX 2m Robo-AO sampling</a:t>
            </a:r>
            <a:endParaRPr lang="en-US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47650"/>
            <a:ext cx="6627813" cy="658813"/>
          </a:xfrm>
        </p:spPr>
        <p:txBody>
          <a:bodyPr/>
          <a:lstStyle/>
          <a:p>
            <a:r>
              <a:rPr lang="en-US" dirty="0" smtClean="0"/>
              <a:t>Why NIR astronomy in Antarctica?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74750"/>
            <a:ext cx="8439150" cy="545464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Low near-infrared background, K ~ 17 arcsec</a:t>
            </a:r>
            <a:r>
              <a:rPr lang="en-US" baseline="30000" dirty="0" smtClean="0"/>
              <a:t>-2</a:t>
            </a:r>
          </a:p>
          <a:p>
            <a:pPr lvl="2"/>
            <a:r>
              <a:rPr lang="en-US" dirty="0" smtClean="0"/>
              <a:t>B ~ 40x smaller than Mauna Kea</a:t>
            </a:r>
          </a:p>
          <a:p>
            <a:pPr lvl="3"/>
            <a:r>
              <a:rPr lang="en-US" dirty="0" smtClean="0"/>
              <a:t>Faint sources (compact or extended)</a:t>
            </a:r>
          </a:p>
          <a:p>
            <a:pPr lvl="3"/>
            <a:r>
              <a:rPr lang="en-US" dirty="0" smtClean="0"/>
              <a:t>Particularly attractive at the telescope diffraction limit</a:t>
            </a:r>
          </a:p>
          <a:p>
            <a:pPr lvl="1"/>
            <a:r>
              <a:rPr lang="en-US" dirty="0" smtClean="0"/>
              <a:t>Sites of superb image </a:t>
            </a:r>
            <a:r>
              <a:rPr lang="en-US" dirty="0" smtClean="0"/>
              <a:t>quality above boundary layer</a:t>
            </a:r>
            <a:endParaRPr lang="en-US" dirty="0" smtClean="0"/>
          </a:p>
          <a:p>
            <a:pPr lvl="2"/>
            <a:r>
              <a:rPr lang="en-US" dirty="0" smtClean="0"/>
              <a:t>Dome C median seeing ~0.27” FWHM at 0.5 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 </a:t>
            </a:r>
            <a:r>
              <a:rPr lang="en-US" sz="1200" dirty="0" smtClean="0"/>
              <a:t>(Lawrence et al., 2004)</a:t>
            </a:r>
            <a:endParaRPr lang="en-US" dirty="0" smtClean="0"/>
          </a:p>
          <a:p>
            <a:pPr lvl="1"/>
            <a:r>
              <a:rPr lang="en-US" dirty="0" smtClean="0"/>
              <a:t>Long nights </a:t>
            </a:r>
          </a:p>
          <a:p>
            <a:pPr lvl="2"/>
            <a:r>
              <a:rPr lang="en-US" dirty="0" smtClean="0"/>
              <a:t>Flexible observing cadence</a:t>
            </a:r>
          </a:p>
          <a:p>
            <a:pPr lvl="3"/>
            <a:r>
              <a:rPr lang="en-US" dirty="0" smtClean="0"/>
              <a:t>Fast transient events </a:t>
            </a:r>
            <a:r>
              <a:rPr lang="en-US" sz="1100" dirty="0" smtClean="0"/>
              <a:t>(Law, Kulkarni, Dekany, et al., 2009)</a:t>
            </a:r>
            <a:endParaRPr lang="en-US" dirty="0" smtClean="0"/>
          </a:p>
          <a:p>
            <a:pPr lvl="3"/>
            <a:r>
              <a:rPr lang="en-US" dirty="0" smtClean="0"/>
              <a:t>Precision radial velocimetry of late-type stars </a:t>
            </a:r>
            <a:r>
              <a:rPr lang="en-US" sz="1100" dirty="0" smtClean="0"/>
              <a:t>(Seifarht and Kaufl, 2008)</a:t>
            </a:r>
            <a:endParaRPr lang="en-US" dirty="0" smtClean="0"/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Need logistics and infrastructure</a:t>
            </a:r>
          </a:p>
          <a:p>
            <a:pPr lvl="1"/>
            <a:r>
              <a:rPr lang="en-US" dirty="0" smtClean="0"/>
              <a:t>Need technology validation, experience, confidence</a:t>
            </a:r>
          </a:p>
          <a:p>
            <a:pPr lvl="2"/>
            <a:r>
              <a:rPr lang="en-US" dirty="0" smtClean="0"/>
              <a:t>2m class telescope operation</a:t>
            </a:r>
          </a:p>
          <a:p>
            <a:pPr lvl="2"/>
            <a:r>
              <a:rPr lang="en-US" dirty="0" smtClean="0"/>
              <a:t>Adaptive optics instrumentation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Commit to an incremental program to establish a US optical / NIR astronomy presence in Antarctica</a:t>
            </a:r>
          </a:p>
          <a:p>
            <a:pPr lvl="1"/>
            <a:r>
              <a:rPr lang="en-US" dirty="0" smtClean="0"/>
              <a:t>Begin at the South Pole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“Not enough has been done in the NIR and that’s a tragedy”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 – </a:t>
            </a:r>
            <a:r>
              <a:rPr lang="en-US" i="1" dirty="0" smtClean="0"/>
              <a:t>M. Burton, a few hours ago…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AE901-E6BE-48A5-9A6B-1A0F7A75CED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GLAO at SP?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AE901-E6BE-48A5-9A6B-1A0F7A75CED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1999" y="2133600"/>
            <a:ext cx="439782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0217"/>
          <a:stretch>
            <a:fillRect/>
          </a:stretch>
        </p:blipFill>
        <p:spPr bwMode="auto">
          <a:xfrm>
            <a:off x="685800" y="2362200"/>
            <a:ext cx="401752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47650"/>
            <a:ext cx="6627813" cy="658813"/>
          </a:xfrm>
        </p:spPr>
        <p:txBody>
          <a:bodyPr/>
          <a:lstStyle/>
          <a:p>
            <a:r>
              <a:rPr lang="en-US" dirty="0" smtClean="0"/>
              <a:t>What is Robo-AO?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74750"/>
            <a:ext cx="8667750" cy="217805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Robo-AO (C. Baranec, Caltech, PI)</a:t>
            </a:r>
          </a:p>
          <a:p>
            <a:pPr lvl="1"/>
            <a:r>
              <a:rPr lang="en-US" dirty="0" smtClean="0"/>
              <a:t>“A robotic laser guide star adaptive optics system”</a:t>
            </a:r>
          </a:p>
          <a:p>
            <a:pPr lvl="1"/>
            <a:r>
              <a:rPr lang="en-US" dirty="0" smtClean="0"/>
              <a:t>A new paradigm of automated observing</a:t>
            </a:r>
          </a:p>
          <a:p>
            <a:pPr lvl="2"/>
            <a:r>
              <a:rPr lang="en-US" dirty="0" smtClean="0"/>
              <a:t>Based on 11 years operation of Palomar 5m telescope AO and robotic operation of Palomar Transient Factory (PTF)</a:t>
            </a:r>
          </a:p>
          <a:p>
            <a:pPr lvl="1"/>
            <a:r>
              <a:rPr lang="en-US" dirty="0" smtClean="0"/>
              <a:t>A demonstration collaboration between Caltech and IUCAA (India)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AE901-E6BE-48A5-9A6B-1A0F7A75CED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Group 35"/>
          <p:cNvGraphicFramePr>
            <a:graphicFrameLocks noGrp="1"/>
          </p:cNvGraphicFramePr>
          <p:nvPr/>
        </p:nvGraphicFramePr>
        <p:xfrm>
          <a:off x="457200" y="3276601"/>
          <a:ext cx="8305800" cy="3270378"/>
        </p:xfrm>
        <a:graphic>
          <a:graphicData uri="http://schemas.openxmlformats.org/drawingml/2006/table">
            <a:tbl>
              <a:tblPr/>
              <a:tblGrid>
                <a:gridCol w="2768092"/>
                <a:gridCol w="2769618"/>
                <a:gridCol w="2768090"/>
              </a:tblGrid>
              <a:tr h="59561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 Light" pitchFamily="112" charset="0"/>
                        <a:ea typeface="Segoe UI" pitchFamily="34" charset="0"/>
                        <a:cs typeface="Segoe UI" pitchFamily="34" charset="0"/>
                        <a:sym typeface="Helvetica Neue Light" pitchFamily="112" charset="0"/>
                      </a:endParaRPr>
                    </a:p>
                  </a:txBody>
                  <a:tcPr marL="34514" marR="34514" marT="34514" marB="3451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Traditional Laser Guide Star Adaptive Optics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Robo-AO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Robotic Laser Guide Star AO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57E5">
                        <a:alpha val="59999"/>
                      </a:srgbClr>
                    </a:solidFill>
                  </a:tcPr>
                </a:tc>
              </a:tr>
              <a:tr h="3368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Telescope diameter</a:t>
                      </a:r>
                    </a:p>
                  </a:txBody>
                  <a:tcPr marL="34514" marR="34514" marT="34514" marB="3451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3-10m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1.5-3m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  <a:tr h="3456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Lock-on time</a:t>
                      </a:r>
                    </a:p>
                  </a:txBody>
                  <a:tcPr marL="34514" marR="34514" marT="34514" marB="3451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5-15 min / target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0.5-1 min / target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  <a:tr h="3573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Targets per night</a:t>
                      </a:r>
                    </a:p>
                  </a:txBody>
                  <a:tcPr marL="34514" marR="34514" marT="34514" marB="3451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Tens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Hundreds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  <a:tr h="4132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Program Length</a:t>
                      </a:r>
                    </a:p>
                  </a:txBody>
                  <a:tcPr marL="34514" marR="34514" marT="34514" marB="3451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Few nights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Weeks+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  <a:tr h="367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Targets per program</a:t>
                      </a:r>
                    </a:p>
                  </a:txBody>
                  <a:tcPr marL="34514" marR="34514" marT="34514" marB="3451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~100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Thousands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  <a:tr h="85436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Personnel</a:t>
                      </a:r>
                    </a:p>
                  </a:txBody>
                  <a:tcPr marL="34514" marR="34514" marT="34514" marB="34514" anchor="ctr" horzOverflow="overflow">
                    <a:lnL>
                      <a:noFill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1 astronomer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6 spotters +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2 telescope control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 1 astronomer 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(peacefully sleeping)</a:t>
                      </a:r>
                      <a:endParaRPr kumimoji="0" 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 Neue" pitchFamily="112" charset="0"/>
                        <a:ea typeface="Helvetica Neue" pitchFamily="112" charset="0"/>
                        <a:cs typeface="Helvetica Neue" pitchFamily="112" charset="0"/>
                        <a:sym typeface="Helvetica Neue" pitchFamily="112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>
                          <a:tab pos="901700" algn="l"/>
                        </a:tabLst>
                      </a:pPr>
                      <a:r>
                        <a:rPr kumimoji="0" lang="en-US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elvetica Neue" pitchFamily="112" charset="0"/>
                          <a:ea typeface="Helvetica Neue" pitchFamily="112" charset="0"/>
                          <a:cs typeface="Helvetica Neue" pitchFamily="112" charset="0"/>
                          <a:sym typeface="Helvetica Neue" pitchFamily="112" charset="0"/>
                        </a:rPr>
                        <a:t>[Or on-site but rarely attending]</a:t>
                      </a:r>
                    </a:p>
                  </a:txBody>
                  <a:tcPr marL="34514" marR="34514" marT="34514" marB="34514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34E51">
                        <a:alpha val="3568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60 with Cassegrain_Is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096684" cy="4343400"/>
          </a:xfrm>
          <a:prstGeom prst="rect">
            <a:avLst/>
          </a:prstGeom>
          <a:noFill/>
        </p:spPr>
      </p:pic>
      <p:pic>
        <p:nvPicPr>
          <p:cNvPr id="1028" name="Picture 4" descr="Cassegrain_Is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151063"/>
            <a:ext cx="4572000" cy="3211512"/>
          </a:xfrm>
          <a:prstGeom prst="rect">
            <a:avLst/>
          </a:prstGeom>
          <a:noFill/>
        </p:spPr>
      </p:pic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029200" y="228600"/>
            <a:ext cx="3787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prstClr val="black"/>
                </a:solidFill>
                <a:cs typeface="Arial" pitchFamily="34" charset="0"/>
              </a:rPr>
              <a:t>Robo-AO: Projector &amp; Cass Instrument</a:t>
            </a:r>
          </a:p>
        </p:txBody>
      </p:sp>
      <p:pic>
        <p:nvPicPr>
          <p:cNvPr id="15362" name="Picture 2" descr="http://www.astro.caltech.edu/Robo-AO/images/Robo-AO_full_laser_pat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343399"/>
            <a:ext cx="3810000" cy="25146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47650"/>
            <a:ext cx="6627813" cy="658813"/>
          </a:xfrm>
        </p:spPr>
        <p:txBody>
          <a:bodyPr/>
          <a:lstStyle/>
          <a:p>
            <a:r>
              <a:rPr lang="en-US" dirty="0" smtClean="0"/>
              <a:t>Robo-AO at </a:t>
            </a:r>
            <a:r>
              <a:rPr lang="en-US" dirty="0" smtClean="0"/>
              <a:t>SP</a:t>
            </a:r>
            <a:r>
              <a:rPr lang="en-US" dirty="0" smtClean="0"/>
              <a:t> </a:t>
            </a:r>
            <a:r>
              <a:rPr lang="en-US" dirty="0" smtClean="0"/>
              <a:t>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74750"/>
            <a:ext cx="8667750" cy="56070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Current Robo-AO operational </a:t>
            </a:r>
            <a:r>
              <a:rPr lang="en-US" dirty="0" smtClean="0"/>
              <a:t>modes at Palomar</a:t>
            </a:r>
            <a:endParaRPr lang="en-US" dirty="0" smtClean="0"/>
          </a:p>
          <a:p>
            <a:pPr lvl="1"/>
            <a:r>
              <a:rPr lang="en-US" dirty="0" smtClean="0"/>
              <a:t>Diffraction-limited over 1’ – 2’ using mV &lt; 18 tip-tilt guide star</a:t>
            </a:r>
          </a:p>
          <a:p>
            <a:pPr lvl="2"/>
            <a:r>
              <a:rPr lang="en-US" dirty="0" smtClean="0"/>
              <a:t>~0.1” in the visible</a:t>
            </a:r>
          </a:p>
          <a:p>
            <a:pPr lvl="2"/>
            <a:r>
              <a:rPr lang="en-US" dirty="0" smtClean="0"/>
              <a:t>~0.2” in the near-infrared</a:t>
            </a:r>
          </a:p>
          <a:p>
            <a:pPr lvl="2"/>
            <a:r>
              <a:rPr lang="en-US" dirty="0" smtClean="0"/>
              <a:t>K-band Strehl ratio &gt; 0.8 over 30% sky</a:t>
            </a:r>
          </a:p>
          <a:p>
            <a:pPr lvl="1"/>
            <a:r>
              <a:rPr lang="en-US" dirty="0" smtClean="0"/>
              <a:t>Seeing improvement over the entire sky without tip-tilt star</a:t>
            </a:r>
          </a:p>
          <a:p>
            <a:pPr lvl="2"/>
            <a:r>
              <a:rPr lang="en-US" dirty="0" smtClean="0"/>
              <a:t>~0.3” in visible or near-infrared</a:t>
            </a:r>
          </a:p>
          <a:p>
            <a:pPr lvl="2"/>
            <a:r>
              <a:rPr lang="en-US" dirty="0" smtClean="0"/>
              <a:t>Or diffraction-limited with short exposure L3CCD camera in visible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Design optimization for </a:t>
            </a:r>
            <a:r>
              <a:rPr lang="en-US" dirty="0" smtClean="0"/>
              <a:t>SP</a:t>
            </a:r>
            <a:endParaRPr lang="en-US" dirty="0" smtClean="0"/>
          </a:p>
          <a:p>
            <a:pPr lvl="1"/>
            <a:r>
              <a:rPr lang="en-US" dirty="0" smtClean="0"/>
              <a:t>Ground-layer AO (GLAO) deformable mirror conjugation to </a:t>
            </a:r>
            <a:r>
              <a:rPr lang="en-US" dirty="0" smtClean="0"/>
              <a:t>~</a:t>
            </a:r>
            <a:r>
              <a:rPr lang="en-US" dirty="0" smtClean="0"/>
              <a:t>20</a:t>
            </a:r>
            <a:r>
              <a:rPr lang="en-US" dirty="0" smtClean="0"/>
              <a:t>0m </a:t>
            </a:r>
            <a:r>
              <a:rPr lang="en-US" dirty="0" smtClean="0"/>
              <a:t>altitude </a:t>
            </a:r>
            <a:r>
              <a:rPr lang="en-US" sz="900" dirty="0" smtClean="0"/>
              <a:t>(Travouillon et al., 2009)</a:t>
            </a:r>
            <a:endParaRPr lang="en-US" dirty="0" smtClean="0"/>
          </a:p>
          <a:p>
            <a:pPr lvl="1"/>
            <a:r>
              <a:rPr lang="en-US" dirty="0" smtClean="0"/>
              <a:t>Increase DM actuator count to correct poor boundary layer</a:t>
            </a:r>
          </a:p>
          <a:p>
            <a:pPr lvl="1"/>
            <a:r>
              <a:rPr lang="en-US" dirty="0" smtClean="0"/>
              <a:t>Use higher power DPSS laser at 532 nm</a:t>
            </a:r>
          </a:p>
          <a:p>
            <a:pPr lvl="1"/>
            <a:r>
              <a:rPr lang="en-US" dirty="0" smtClean="0"/>
              <a:t>Consider </a:t>
            </a:r>
            <a:r>
              <a:rPr lang="en-US" dirty="0" smtClean="0"/>
              <a:t>2x2 mosaic H2RG camera for ~ 7’ </a:t>
            </a:r>
            <a:r>
              <a:rPr lang="en-US" dirty="0" err="1" smtClean="0"/>
              <a:t>FoV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AE901-E6BE-48A5-9A6B-1A0F7A75CE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47650"/>
            <a:ext cx="6627813" cy="658813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start </a:t>
            </a:r>
            <a:r>
              <a:rPr lang="en-US" dirty="0" err="1" smtClean="0"/>
              <a:t>Robo</a:t>
            </a:r>
            <a:r>
              <a:rPr lang="en-US" dirty="0" smtClean="0"/>
              <a:t>-AO </a:t>
            </a:r>
            <a:r>
              <a:rPr lang="en-US" dirty="0" smtClean="0"/>
              <a:t>at </a:t>
            </a:r>
            <a:r>
              <a:rPr lang="en-US" dirty="0" smtClean="0"/>
              <a:t>SP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0" y="1174750"/>
            <a:ext cx="8667750" cy="560705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Robotic: High efficiency observing; Large diffraction-limited observing programs</a:t>
            </a:r>
          </a:p>
          <a:p>
            <a:pPr lvl="1"/>
            <a:r>
              <a:rPr lang="en-US" dirty="0" smtClean="0"/>
              <a:t>Adaptive optics: High angular resolution</a:t>
            </a:r>
          </a:p>
          <a:p>
            <a:pPr lvl="2"/>
            <a:r>
              <a:rPr lang="en-US" dirty="0" smtClean="0"/>
              <a:t>High sensitivity, low confusion</a:t>
            </a:r>
          </a:p>
          <a:p>
            <a:pPr lvl="2"/>
            <a:r>
              <a:rPr lang="en-US" dirty="0" smtClean="0"/>
              <a:t>Small spectrographs match to diffraction limit</a:t>
            </a:r>
          </a:p>
          <a:p>
            <a:pPr lvl="1"/>
            <a:r>
              <a:rPr lang="en-US" dirty="0" smtClean="0"/>
              <a:t>Laser guide star: High sky coverage</a:t>
            </a:r>
          </a:p>
          <a:p>
            <a:pPr lvl="2"/>
            <a:r>
              <a:rPr lang="en-US" dirty="0" smtClean="0"/>
              <a:t>Rayleigh LGS</a:t>
            </a:r>
          </a:p>
          <a:p>
            <a:pPr lvl="3"/>
            <a:r>
              <a:rPr lang="en-US" dirty="0" smtClean="0"/>
              <a:t>Particularly well suited for correction of thin boundary layer</a:t>
            </a:r>
          </a:p>
          <a:p>
            <a:pPr lvl="3"/>
            <a:r>
              <a:rPr lang="en-US" dirty="0" smtClean="0"/>
              <a:t>Commercial, affordable, high power lasers</a:t>
            </a:r>
          </a:p>
          <a:p>
            <a:pPr lvl="1"/>
            <a:r>
              <a:rPr lang="en-US" dirty="0" smtClean="0"/>
              <a:t>Low-cost</a:t>
            </a:r>
          </a:p>
          <a:p>
            <a:pPr lvl="2"/>
            <a:r>
              <a:rPr lang="en-US" dirty="0" smtClean="0"/>
              <a:t>Hardware ‘replication cost’ of Palomar system &lt; $500K (not winterized)</a:t>
            </a:r>
          </a:p>
          <a:p>
            <a:pPr lvl="2"/>
            <a:r>
              <a:rPr lang="en-US" dirty="0" smtClean="0"/>
              <a:t>With dedicated H2RG imaging camera ~$1M (not winterized)</a:t>
            </a:r>
          </a:p>
          <a:p>
            <a:pPr lvl="1"/>
            <a:r>
              <a:rPr lang="en-US" dirty="0" smtClean="0"/>
              <a:t>Maturity</a:t>
            </a:r>
          </a:p>
          <a:p>
            <a:pPr lvl="2"/>
            <a:r>
              <a:rPr lang="en-US" dirty="0" smtClean="0"/>
              <a:t>Developed and to be demonstrated at Palomar Observatory in 2011-12</a:t>
            </a:r>
          </a:p>
          <a:p>
            <a:pPr lvl="2"/>
            <a:r>
              <a:rPr lang="en-US" dirty="0" smtClean="0"/>
              <a:t>Expected performance of Robo-AO clone at </a:t>
            </a:r>
            <a:r>
              <a:rPr lang="en-US" dirty="0" smtClean="0"/>
              <a:t>SP</a:t>
            </a:r>
            <a:r>
              <a:rPr lang="en-US" dirty="0" smtClean="0"/>
              <a:t> </a:t>
            </a:r>
            <a:r>
              <a:rPr lang="en-US" dirty="0" smtClean="0"/>
              <a:t>~180 nm equivalent RMS WFE for &gt; 80% K-band Strehl</a:t>
            </a:r>
          </a:p>
          <a:p>
            <a:pPr lvl="3"/>
            <a:r>
              <a:rPr lang="en-US" dirty="0" smtClean="0"/>
              <a:t>Supported by detailed error budget validated at Palomar and Keck</a:t>
            </a:r>
          </a:p>
          <a:p>
            <a:pPr lvl="3"/>
            <a:r>
              <a:rPr lang="en-US" dirty="0" smtClean="0"/>
              <a:t>SP</a:t>
            </a:r>
            <a:r>
              <a:rPr lang="en-US" dirty="0" smtClean="0"/>
              <a:t> </a:t>
            </a:r>
            <a:r>
              <a:rPr lang="en-US" dirty="0" smtClean="0"/>
              <a:t>system would be reoptimized to better balance terms</a:t>
            </a:r>
          </a:p>
          <a:p>
            <a:pPr lvl="2"/>
            <a:r>
              <a:rPr lang="en-US" dirty="0" smtClean="0"/>
              <a:t>Current goal is weeks of unattended operation – no reason not to obtain months</a:t>
            </a:r>
          </a:p>
          <a:p>
            <a:pPr lvl="3"/>
            <a:r>
              <a:rPr lang="en-US" dirty="0" smtClean="0"/>
              <a:t>Data quality monitors and pipelines to be developed for Palomar demonstration</a:t>
            </a:r>
          </a:p>
          <a:p>
            <a:r>
              <a:rPr lang="en-US" dirty="0" smtClean="0"/>
              <a:t>Challenges</a:t>
            </a:r>
          </a:p>
          <a:p>
            <a:pPr lvl="1"/>
            <a:r>
              <a:rPr lang="en-US" dirty="0" smtClean="0"/>
              <a:t>South Pole 2m-class robotic O/IR telescope</a:t>
            </a:r>
          </a:p>
          <a:p>
            <a:pPr lvl="1"/>
            <a:r>
              <a:rPr lang="en-US" dirty="0" smtClean="0"/>
              <a:t>Winterizing for </a:t>
            </a:r>
            <a:r>
              <a:rPr lang="en-US" dirty="0" smtClean="0"/>
              <a:t>SP</a:t>
            </a:r>
            <a:endParaRPr lang="en-US" dirty="0" smtClean="0"/>
          </a:p>
          <a:p>
            <a:pPr lvl="1"/>
            <a:r>
              <a:rPr lang="en-US" dirty="0" smtClean="0"/>
              <a:t>Power requirement – several kW draw, but a LGS power a tradable design parameter</a:t>
            </a:r>
          </a:p>
          <a:p>
            <a:pPr lvl="1"/>
            <a:r>
              <a:rPr lang="en-US" dirty="0" smtClean="0"/>
              <a:t>Installation and human safety – particularly with green LGS option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AE901-E6BE-48A5-9A6B-1A0F7A75CE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752600" y="247650"/>
            <a:ext cx="6932613" cy="658813"/>
          </a:xfrm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SP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  <a:r>
              <a:rPr lang="en-US" dirty="0" smtClean="0">
                <a:ea typeface="ＭＳ Ｐゴシック"/>
                <a:cs typeface="ＭＳ Ｐゴシック"/>
              </a:rPr>
              <a:t>2m AO equiv to Mauna Kea </a:t>
            </a:r>
            <a:r>
              <a:rPr lang="en-US" dirty="0" smtClean="0">
                <a:ea typeface="ＭＳ Ｐゴシック"/>
                <a:cs typeface="ＭＳ Ｐゴシック"/>
              </a:rPr>
              <a:t>5m with AO </a:t>
            </a:r>
            <a:r>
              <a:rPr lang="en-US" dirty="0" smtClean="0">
                <a:ea typeface="ＭＳ Ｐゴシック"/>
                <a:cs typeface="ＭＳ Ｐゴシック"/>
              </a:rPr>
              <a:t>in point source sensitivity</a:t>
            </a:r>
            <a:endParaRPr lang="en-US" sz="3200" dirty="0" smtClean="0">
              <a:ea typeface="ＭＳ Ｐゴシック"/>
              <a:cs typeface="ＭＳ Ｐゴシック"/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183563" cy="5257800"/>
          </a:xfrm>
        </p:spPr>
        <p:txBody>
          <a:bodyPr/>
          <a:lstStyle/>
          <a:p>
            <a:pPr marL="514350" indent="-514350">
              <a:defRPr/>
            </a:pPr>
            <a:r>
              <a:rPr lang="en-US" dirty="0" smtClean="0">
                <a:ea typeface="ＭＳ Ｐゴシック"/>
                <a:cs typeface="ＭＳ Ｐゴシック"/>
              </a:rPr>
              <a:t>SNR </a:t>
            </a:r>
            <a:r>
              <a:rPr lang="en-US" dirty="0" smtClean="0">
                <a:solidFill>
                  <a:srgbClr val="000000"/>
                </a:solidFill>
                <a:latin typeface="Symbol"/>
              </a:rPr>
              <a:t>µ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 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(S</a:t>
            </a:r>
            <a:r>
              <a:rPr lang="en-US" dirty="0" smtClean="0">
                <a:latin typeface="Symbol" pitchFamily="18" charset="2"/>
                <a:ea typeface="ＭＳ Ｐゴシック"/>
                <a:cs typeface="ＭＳ Ｐゴシック"/>
                <a:sym typeface="Mathematica1"/>
              </a:rPr>
              <a:t>t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qF</a:t>
            </a:r>
            <a:r>
              <a:rPr lang="en-US" baseline="-25000" dirty="0" smtClean="0">
                <a:ea typeface="ＭＳ Ｐゴシック"/>
                <a:cs typeface="ＭＳ Ｐゴシック"/>
                <a:sym typeface="Mathematica1"/>
              </a:rPr>
              <a:t>0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D</a:t>
            </a:r>
            <a:r>
              <a:rPr lang="en-US" baseline="30000" dirty="0" smtClean="0">
                <a:ea typeface="ＭＳ Ｐゴシック"/>
                <a:cs typeface="ＭＳ Ｐゴシック"/>
                <a:sym typeface="Mathematica1"/>
              </a:rPr>
              <a:t>2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) / sqrt(S</a:t>
            </a:r>
            <a:r>
              <a:rPr lang="en-US" dirty="0" smtClean="0">
                <a:latin typeface="Symbol" pitchFamily="18" charset="2"/>
                <a:ea typeface="ＭＳ Ｐゴシック"/>
                <a:cs typeface="ＭＳ Ｐゴシック"/>
                <a:sym typeface="Mathematica1"/>
              </a:rPr>
              <a:t>t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qF</a:t>
            </a:r>
            <a:r>
              <a:rPr lang="en-US" baseline="-25000" dirty="0" smtClean="0">
                <a:ea typeface="ＭＳ Ｐゴシック"/>
                <a:cs typeface="ＭＳ Ｐゴシック"/>
                <a:sym typeface="Mathematica1"/>
              </a:rPr>
              <a:t>0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D</a:t>
            </a:r>
            <a:r>
              <a:rPr lang="en-US" baseline="30000" dirty="0" smtClean="0">
                <a:ea typeface="ＭＳ Ｐゴシック"/>
                <a:cs typeface="ＭＳ Ｐゴシック"/>
                <a:sym typeface="Mathematica1"/>
              </a:rPr>
              <a:t>2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 + </a:t>
            </a:r>
            <a:r>
              <a:rPr lang="en-US" dirty="0" smtClean="0">
                <a:latin typeface="Symbol" pitchFamily="18" charset="2"/>
                <a:ea typeface="ＭＳ Ｐゴシック"/>
                <a:cs typeface="ＭＳ Ｐゴシック"/>
                <a:sym typeface="Mathematica1"/>
              </a:rPr>
              <a:t>t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qB</a:t>
            </a:r>
            <a:r>
              <a:rPr lang="en-US" sz="700" dirty="0" smtClean="0">
                <a:ea typeface="ＭＳ Ｐゴシック"/>
                <a:cs typeface="ＭＳ Ｐゴシック"/>
                <a:sym typeface="Mathematica1"/>
              </a:rPr>
              <a:t>ackground</a:t>
            </a:r>
            <a:r>
              <a:rPr lang="en-US" dirty="0" smtClean="0">
                <a:ea typeface="ＭＳ Ｐゴシック"/>
                <a:cs typeface="ＭＳ Ｐゴシック"/>
                <a:sym typeface="Mathematica1"/>
              </a:rPr>
              <a:t>)</a:t>
            </a:r>
          </a:p>
          <a:p>
            <a:pPr marL="514350" indent="-514350">
              <a:defRPr/>
            </a:pPr>
            <a:endParaRPr lang="en-US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endParaRPr lang="en-US" dirty="0" smtClean="0">
              <a:ea typeface="ＭＳ Ｐゴシック"/>
              <a:cs typeface="ＭＳ Ｐゴシック"/>
              <a:sym typeface="Mathematica1"/>
            </a:endParaRPr>
          </a:p>
          <a:p>
            <a:pPr marL="514350" indent="-514350">
              <a:defRPr/>
            </a:pPr>
            <a:r>
              <a:rPr lang="en-US" sz="2000" dirty="0" smtClean="0">
                <a:ea typeface="ＭＳ Ｐゴシック"/>
                <a:cs typeface="ＭＳ Ｐゴシック"/>
                <a:sym typeface="Mathematica1"/>
              </a:rPr>
              <a:t>For background limited observations, combination of AO and low K-band background makes 2m </a:t>
            </a:r>
            <a:r>
              <a:rPr lang="en-US" sz="2000" dirty="0" smtClean="0">
                <a:ea typeface="ＭＳ Ｐゴシック"/>
                <a:cs typeface="ＭＳ Ｐゴシック"/>
                <a:sym typeface="Mathematica1"/>
              </a:rPr>
              <a:t>SP</a:t>
            </a:r>
            <a:r>
              <a:rPr lang="en-US" sz="2000" dirty="0" smtClean="0">
                <a:ea typeface="ＭＳ Ｐゴシック"/>
                <a:cs typeface="ＭＳ Ｐゴシック"/>
                <a:sym typeface="Mathematica1"/>
              </a:rPr>
              <a:t> </a:t>
            </a:r>
            <a:r>
              <a:rPr lang="en-US" sz="2000" dirty="0" smtClean="0">
                <a:ea typeface="ＭＳ Ｐゴシック"/>
                <a:cs typeface="ＭＳ Ｐゴシック"/>
                <a:sym typeface="Mathematica1"/>
              </a:rPr>
              <a:t>telescope highly competitive for NIR observations</a:t>
            </a:r>
            <a:endParaRPr lang="en-US" dirty="0" smtClean="0">
              <a:ea typeface="ＭＳ Ｐゴシック"/>
              <a:cs typeface="ＭＳ Ｐゴシック"/>
              <a:sym typeface="Mathematica1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77B482-AF8B-4F74-9D41-6C1EB32FFF36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dirty="0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981200"/>
          <a:ext cx="8534400" cy="237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4241"/>
                <a:gridCol w="626378"/>
                <a:gridCol w="861270"/>
                <a:gridCol w="861270"/>
                <a:gridCol w="626378"/>
                <a:gridCol w="3914863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D [m]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Image Size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Strehl,</a:t>
                      </a:r>
                      <a:r>
                        <a:rPr lang="en-US" sz="1600" baseline="0" dirty="0" smtClean="0"/>
                        <a:t> 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Symbol" pitchFamily="18" charset="2"/>
                          <a:ea typeface="ＭＳ Ｐゴシック"/>
                          <a:cs typeface="ＭＳ Ｐゴシック"/>
                          <a:sym typeface="Mathematica1"/>
                        </a:rPr>
                        <a:t>t</a:t>
                      </a:r>
                      <a:r>
                        <a:rPr lang="en-US" sz="1600" baseline="0" dirty="0" smtClean="0"/>
                        <a:t>q</a:t>
                      </a:r>
                    </a:p>
                    <a:p>
                      <a:pPr algn="l"/>
                      <a:r>
                        <a:rPr lang="en-US" sz="700" baseline="0" dirty="0" smtClean="0"/>
                        <a:t>(trans*QE)</a:t>
                      </a:r>
                      <a:endParaRPr 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K-band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Lim</a:t>
                      </a:r>
                      <a:r>
                        <a:rPr lang="en-US" sz="1600" baseline="0" dirty="0" smtClean="0"/>
                        <a:t> mag</a:t>
                      </a:r>
                    </a:p>
                    <a:p>
                      <a:pPr algn="l"/>
                      <a:r>
                        <a:rPr lang="en-US" sz="1600" baseline="0" dirty="0" smtClean="0"/>
                        <a:t>(5</a:t>
                      </a:r>
                      <a:r>
                        <a:rPr lang="en-US" sz="1600" dirty="0" smtClean="0">
                          <a:latin typeface="Symbol" pitchFamily="18" charset="2"/>
                          <a:ea typeface="ＭＳ Ｐゴシック"/>
                          <a:cs typeface="ＭＳ Ｐゴシック"/>
                          <a:sym typeface="Mathematica1"/>
                        </a:rPr>
                        <a:t>s</a:t>
                      </a:r>
                      <a:r>
                        <a:rPr lang="en-US" sz="1600" baseline="0" dirty="0" smtClean="0"/>
                        <a:t>, 1 hr)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Gemini</a:t>
                      </a:r>
                      <a:r>
                        <a:rPr lang="en-US" sz="1600" baseline="0" dirty="0" smtClean="0"/>
                        <a:t> N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8.4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0.7”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22.1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Gemini</a:t>
                      </a:r>
                      <a:r>
                        <a:rPr lang="en-US" sz="1600" baseline="0" dirty="0" smtClean="0"/>
                        <a:t> N w/ </a:t>
                      </a:r>
                      <a:r>
                        <a:rPr lang="en-US" sz="1600" dirty="0" smtClean="0"/>
                        <a:t>AO</a:t>
                      </a:r>
                    </a:p>
                    <a:p>
                      <a:r>
                        <a:rPr lang="en-US" sz="1100" dirty="0" smtClean="0"/>
                        <a:t>(ALTAIR)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8.4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0.054”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24.3   (on axis)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1.8”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0.79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21.5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SP </a:t>
                      </a:r>
                      <a:r>
                        <a:rPr lang="en-US" sz="1600" dirty="0" smtClean="0"/>
                        <a:t>w/ AO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0.23”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0.62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23.4 </a:t>
                      </a:r>
                      <a:r>
                        <a:rPr lang="en-US" sz="1600" dirty="0" smtClean="0"/>
                        <a:t>  (averaged over 3.5’)</a:t>
                      </a:r>
                      <a:endParaRPr lang="en-US" sz="1600" dirty="0" smtClean="0"/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Equiv </a:t>
                      </a:r>
                      <a:r>
                        <a:rPr lang="en-US" sz="1400" dirty="0" smtClean="0"/>
                        <a:t>to 5m AO telescope on Mauna Kea 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3K_template">
  <a:themeElements>
    <a:clrScheme name="P3K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3K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5750" marR="0" indent="-28575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ts val="600"/>
          </a:spcAft>
          <a:buClrTx/>
          <a:buSzTx/>
          <a:buFont typeface="Arial" charset="0"/>
          <a:buAutoNum type="arabicPeriod" startAt="2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285750" marR="0" indent="-285750" algn="l" defTabSz="914400" rtl="0" eaLnBrk="0" fontAlgn="base" latinLnBrk="0" hangingPunct="0">
          <a:lnSpc>
            <a:spcPct val="90000"/>
          </a:lnSpc>
          <a:spcBef>
            <a:spcPct val="20000"/>
          </a:spcBef>
          <a:spcAft>
            <a:spcPts val="600"/>
          </a:spcAft>
          <a:buClrTx/>
          <a:buSzTx/>
          <a:buFont typeface="Arial" charset="0"/>
          <a:buAutoNum type="arabicPeriod" startAt="2"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3K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3K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3K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3K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3K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3K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3K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3K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3K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3K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3K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3K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3_Office Theme">
      <a:majorFont>
        <a:latin typeface="Arial"/>
        <a:ea typeface="Segoe UI"/>
        <a:cs typeface="Segoe UI"/>
      </a:majorFont>
      <a:minorFont>
        <a:latin typeface="Arial"/>
        <a:ea typeface="Segoe UI"/>
        <a:cs typeface="Segoe U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P3K_template</Template>
  <TotalTime>16875</TotalTime>
  <Words>1518</Words>
  <Application>Microsoft Office PowerPoint</Application>
  <PresentationFormat>On-screen Show (4:3)</PresentationFormat>
  <Paragraphs>295</Paragraphs>
  <Slides>24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P3K_template</vt:lpstr>
      <vt:lpstr>3_Office Theme</vt:lpstr>
      <vt:lpstr>Reminder:</vt:lpstr>
      <vt:lpstr>Robo-AO at South Pole Station</vt:lpstr>
      <vt:lpstr>Why NIR astronomy in Antarctica?</vt:lpstr>
      <vt:lpstr>GLAO at SP?</vt:lpstr>
      <vt:lpstr>What is Robo-AO?</vt:lpstr>
      <vt:lpstr>Slide 6</vt:lpstr>
      <vt:lpstr>Robo-AO at SP Capabilities</vt:lpstr>
      <vt:lpstr>Why start Robo-AO at SP?</vt:lpstr>
      <vt:lpstr>SP 2m AO equiv to Mauna Kea 5m with AO in point source sensitivity</vt:lpstr>
      <vt:lpstr>Robo-AO science programs executable in 3-year SP program</vt:lpstr>
      <vt:lpstr>Microlensing</vt:lpstr>
      <vt:lpstr>Robo-AO at SP an essential step to a wide-field NIR presence on at a plateau site</vt:lpstr>
      <vt:lpstr>The field of view increases at Dome C</vt:lpstr>
      <vt:lpstr>DC 2m MCGLAO order of magnitude better than VISTA 4m for NIR survey speed</vt:lpstr>
      <vt:lpstr>The wider field correction allows… </vt:lpstr>
      <vt:lpstr>Robo-AO acknowledgements</vt:lpstr>
      <vt:lpstr>References</vt:lpstr>
      <vt:lpstr>Backup Slides</vt:lpstr>
      <vt:lpstr>Robo-AO Survey Programs - Lensed Quasars</vt:lpstr>
      <vt:lpstr>Slide 20</vt:lpstr>
      <vt:lpstr>Palomar test demonstrates very high contrast possible with 2m-class telescope</vt:lpstr>
      <vt:lpstr>UV Laser at the P60</vt:lpstr>
      <vt:lpstr>UV Laser at the P60</vt:lpstr>
      <vt:lpstr>PALM-3000 Shack-Hartmann WFS reusable for NPX 2m AO with N = 64 subapertures across pupil</vt:lpstr>
    </vt:vector>
  </TitlesOfParts>
  <Company>Lockheed Martin Information 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 overview</dc:title>
  <dc:creator>Jennifer E. Roberts</dc:creator>
  <cp:lastModifiedBy>tonyt</cp:lastModifiedBy>
  <cp:revision>358</cp:revision>
  <dcterms:created xsi:type="dcterms:W3CDTF">2010-01-27T23:27:27Z</dcterms:created>
  <dcterms:modified xsi:type="dcterms:W3CDTF">2011-04-05T13:17:00Z</dcterms:modified>
</cp:coreProperties>
</file>